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65" r:id="rId3"/>
    <p:sldId id="267" r:id="rId4"/>
    <p:sldId id="268" r:id="rId5"/>
    <p:sldId id="269" r:id="rId6"/>
    <p:sldId id="266" r:id="rId7"/>
    <p:sldId id="290" r:id="rId8"/>
    <p:sldId id="270" r:id="rId9"/>
    <p:sldId id="271" r:id="rId10"/>
    <p:sldId id="273" r:id="rId11"/>
    <p:sldId id="280" r:id="rId12"/>
    <p:sldId id="289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56" r:id="rId21"/>
    <p:sldId id="257" r:id="rId22"/>
    <p:sldId id="258" r:id="rId23"/>
    <p:sldId id="259" r:id="rId24"/>
    <p:sldId id="261" r:id="rId25"/>
    <p:sldId id="291" r:id="rId26"/>
    <p:sldId id="260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F9079-4FBF-4202-A772-9052D941313A}" type="datetimeFigureOut">
              <a:rPr lang="pl-PL" smtClean="0"/>
              <a:t>2021-04-01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C5FD9-EC88-47B0-AD93-1F89CC3C1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11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B3D-9DC0-4007-9DD7-14C6391203C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78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5D29-9BA7-4D19-B630-4A56DB3BFE2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5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BEA-403D-49FF-BBAF-FB076B63C246}" type="datetimeFigureOut">
              <a:rPr lang="pl-PL" smtClean="0"/>
              <a:t>2021-04-01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FFC1-1C69-4DA8-8D2B-FE9CAA2C50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57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BEA-403D-49FF-BBAF-FB076B63C246}" type="datetimeFigureOut">
              <a:rPr lang="pl-PL" smtClean="0"/>
              <a:t>2021-04-01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FFC1-1C69-4DA8-8D2B-FE9CAA2C50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1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BEA-403D-49FF-BBAF-FB076B63C246}" type="datetimeFigureOut">
              <a:rPr lang="pl-PL" smtClean="0"/>
              <a:t>2021-04-01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FFC1-1C69-4DA8-8D2B-FE9CAA2C50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0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BEA-403D-49FF-BBAF-FB076B63C246}" type="datetimeFigureOut">
              <a:rPr lang="pl-PL" smtClean="0"/>
              <a:t>2021-04-01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FFC1-1C69-4DA8-8D2B-FE9CAA2C50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3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BEA-403D-49FF-BBAF-FB076B63C246}" type="datetimeFigureOut">
              <a:rPr lang="pl-PL" smtClean="0"/>
              <a:t>2021-04-01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FFC1-1C69-4DA8-8D2B-FE9CAA2C50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10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BEA-403D-49FF-BBAF-FB076B63C246}" type="datetimeFigureOut">
              <a:rPr lang="pl-PL" smtClean="0"/>
              <a:t>2021-04-01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FFC1-1C69-4DA8-8D2B-FE9CAA2C50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1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BEA-403D-49FF-BBAF-FB076B63C246}" type="datetimeFigureOut">
              <a:rPr lang="pl-PL" smtClean="0"/>
              <a:t>2021-04-01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FFC1-1C69-4DA8-8D2B-FE9CAA2C50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72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BEA-403D-49FF-BBAF-FB076B63C246}" type="datetimeFigureOut">
              <a:rPr lang="pl-PL" smtClean="0"/>
              <a:t>2021-04-01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FFC1-1C69-4DA8-8D2B-FE9CAA2C50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65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BEA-403D-49FF-BBAF-FB076B63C246}" type="datetimeFigureOut">
              <a:rPr lang="pl-PL" smtClean="0"/>
              <a:t>2021-04-01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FFC1-1C69-4DA8-8D2B-FE9CAA2C50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15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BEA-403D-49FF-BBAF-FB076B63C246}" type="datetimeFigureOut">
              <a:rPr lang="pl-PL" smtClean="0"/>
              <a:t>2021-04-01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FFC1-1C69-4DA8-8D2B-FE9CAA2C50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09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BEA-403D-49FF-BBAF-FB076B63C246}" type="datetimeFigureOut">
              <a:rPr lang="pl-PL" smtClean="0"/>
              <a:t>2021-04-01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FFC1-1C69-4DA8-8D2B-FE9CAA2C50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87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EBEA-403D-49FF-BBAF-FB076B63C246}" type="datetimeFigureOut">
              <a:rPr lang="pl-PL" smtClean="0"/>
              <a:t>2021-04-01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FFC1-1C69-4DA8-8D2B-FE9CAA2C50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5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arolina.pawlak@civispolonus.org.pl" TargetMode="External"/><Relationship Id="rId2" Type="http://schemas.openxmlformats.org/officeDocument/2006/relationships/hyperlink" Target="mailto:joanna.pietrasik@civispolonus.org.pl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/>
          <a:stretch/>
        </p:blipFill>
        <p:spPr>
          <a:xfrm>
            <a:off x="0" y="-247427"/>
            <a:ext cx="12355830" cy="7790473"/>
          </a:xfrm>
          <a:prstGeom prst="rect">
            <a:avLst/>
          </a:prstGeom>
        </p:spPr>
      </p:pic>
      <p:sp>
        <p:nvSpPr>
          <p:cNvPr id="3" name="Elipsa 9"/>
          <p:cNvSpPr/>
          <p:nvPr/>
        </p:nvSpPr>
        <p:spPr>
          <a:xfrm>
            <a:off x="9945879" y="395276"/>
            <a:ext cx="1842935" cy="18236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0" rIns="91283" bIns="45640" rtlCol="0" anchor="ctr"/>
          <a:lstStyle/>
          <a:p>
            <a:pPr algn="r"/>
            <a:endParaRPr lang="pl-PL" dirty="0"/>
          </a:p>
        </p:txBody>
      </p:sp>
      <p:pic>
        <p:nvPicPr>
          <p:cNvPr id="6" name="Picture 7" descr="Civis Polonus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3732" y="781044"/>
            <a:ext cx="1327231" cy="1052073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609599" y="2042899"/>
            <a:ext cx="10603863" cy="481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7582" fontAlgn="base" hangingPunct="0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l-PL" sz="6600" b="1" dirty="0">
                <a:solidFill>
                  <a:schemeClr val="bg1"/>
                </a:solidFill>
                <a:latin typeface="Arial Black" panose="020B0A04020102020204" pitchFamily="34" charset="0"/>
                <a:cs typeface="ヒラギノ角ゴ Pro W3"/>
              </a:rPr>
              <a:t>Naszą misją jest zwiększanie wpływu dzieci </a:t>
            </a:r>
            <a:r>
              <a:rPr lang="pl-PL" sz="6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ヒラギノ角ゴ Pro W3"/>
              </a:rPr>
              <a:t>i młodych </a:t>
            </a:r>
            <a:r>
              <a:rPr lang="pl-PL" sz="6600" b="1" dirty="0">
                <a:solidFill>
                  <a:schemeClr val="bg1"/>
                </a:solidFill>
                <a:latin typeface="Arial Black" panose="020B0A04020102020204" pitchFamily="34" charset="0"/>
                <a:cs typeface="ヒラギノ角ゴ Pro W3"/>
              </a:rPr>
              <a:t>ludzi </a:t>
            </a:r>
            <a:r>
              <a:rPr lang="pl-PL" sz="6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ヒラギノ角ゴ Pro W3"/>
              </a:rPr>
              <a:t>        na </a:t>
            </a:r>
            <a:r>
              <a:rPr lang="pl-PL" sz="6600" b="1" dirty="0">
                <a:solidFill>
                  <a:schemeClr val="bg1"/>
                </a:solidFill>
                <a:latin typeface="Arial Black" panose="020B0A04020102020204" pitchFamily="34" charset="0"/>
                <a:cs typeface="ヒラギノ角ゴ Pro W3"/>
              </a:rPr>
              <a:t>sprawy </a:t>
            </a:r>
            <a:r>
              <a:rPr lang="pl-PL" sz="6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ヒラギノ角ゴ Pro W3"/>
              </a:rPr>
              <a:t>publiczne</a:t>
            </a:r>
            <a:endParaRPr lang="pl-PL" sz="6600" b="1" dirty="0">
              <a:solidFill>
                <a:schemeClr val="bg1"/>
              </a:solidFill>
              <a:latin typeface="Arial Black" panose="020B0A04020102020204" pitchFamily="34" charset="0"/>
              <a:cs typeface="ヒラギノ角ゴ Pro W3"/>
            </a:endParaRPr>
          </a:p>
          <a:p>
            <a:pPr algn="ctr" defTabSz="387582" fontAlgn="base" hangingPunct="0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6600" dirty="0">
              <a:solidFill>
                <a:schemeClr val="bg1"/>
              </a:solidFill>
              <a:latin typeface="Arial Black" panose="020B0A04020102020204" pitchFamily="34" charset="0"/>
              <a:ea typeface="ヒラギノ角ゴ Pro W3" charset="-128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681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definiować i diagnozować te potrzeby i problemy?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3" y="1690688"/>
            <a:ext cx="9483633" cy="49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7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9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O ankietach młodych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9640" y="1538242"/>
            <a:ext cx="4896394" cy="4351338"/>
          </a:xfrm>
        </p:spPr>
        <p:txBody>
          <a:bodyPr>
            <a:normAutofit fontScale="92500" lnSpcReduction="10000"/>
          </a:bodyPr>
          <a:lstStyle/>
          <a:p>
            <a:r>
              <a:rPr lang="pl-PL" sz="2600" dirty="0" smtClean="0"/>
              <a:t>Grodzisk Mazowiecki: </a:t>
            </a:r>
            <a:r>
              <a:rPr lang="pl-PL" sz="2600" b="1" dirty="0" smtClean="0">
                <a:solidFill>
                  <a:srgbClr val="EA5160"/>
                </a:solidFill>
              </a:rPr>
              <a:t>630</a:t>
            </a:r>
            <a:r>
              <a:rPr lang="pl-PL" sz="2600" dirty="0" smtClean="0"/>
              <a:t> wypełnionych ankiet</a:t>
            </a:r>
          </a:p>
          <a:p>
            <a:r>
              <a:rPr lang="pl-PL" sz="2600" dirty="0"/>
              <a:t>Milicz: ponad </a:t>
            </a:r>
            <a:r>
              <a:rPr lang="pl-PL" sz="2600" b="1" dirty="0">
                <a:solidFill>
                  <a:srgbClr val="EA5160"/>
                </a:solidFill>
              </a:rPr>
              <a:t>310</a:t>
            </a:r>
            <a:r>
              <a:rPr lang="pl-PL" sz="2600" dirty="0"/>
              <a:t> wypełnionych ankiet </a:t>
            </a:r>
            <a:endParaRPr lang="pl-PL" sz="2600" dirty="0" smtClean="0"/>
          </a:p>
          <a:p>
            <a:r>
              <a:rPr lang="pl-PL" sz="2600" dirty="0" smtClean="0"/>
              <a:t>Jastrzębie- Zdrój: ponad </a:t>
            </a:r>
            <a:r>
              <a:rPr lang="pl-PL" sz="2600" b="1" dirty="0" smtClean="0">
                <a:solidFill>
                  <a:srgbClr val="EA5160"/>
                </a:solidFill>
              </a:rPr>
              <a:t>200 </a:t>
            </a:r>
            <a:r>
              <a:rPr lang="pl-PL" sz="2600" dirty="0" smtClean="0"/>
              <a:t>wypełnionych ankiet </a:t>
            </a:r>
          </a:p>
          <a:p>
            <a:r>
              <a:rPr lang="pl-PL" sz="2600" dirty="0"/>
              <a:t>Karczew</a:t>
            </a:r>
            <a:r>
              <a:rPr lang="pl-PL" sz="2600" dirty="0" smtClean="0"/>
              <a:t>: ponad </a:t>
            </a:r>
            <a:r>
              <a:rPr lang="pl-PL" sz="2600" b="1" dirty="0">
                <a:solidFill>
                  <a:srgbClr val="EA5160"/>
                </a:solidFill>
              </a:rPr>
              <a:t>200 </a:t>
            </a:r>
            <a:r>
              <a:rPr lang="pl-PL" sz="2600" dirty="0"/>
              <a:t>wypełnionych ankiet </a:t>
            </a:r>
            <a:endParaRPr lang="pl-PL" sz="2600" dirty="0" smtClean="0"/>
          </a:p>
          <a:p>
            <a:r>
              <a:rPr lang="pl-PL" sz="2600" dirty="0" smtClean="0"/>
              <a:t>Oborniki: ponad </a:t>
            </a:r>
            <a:r>
              <a:rPr lang="pl-PL" sz="2600" b="1" dirty="0" smtClean="0">
                <a:solidFill>
                  <a:srgbClr val="EA5160"/>
                </a:solidFill>
              </a:rPr>
              <a:t>200</a:t>
            </a:r>
            <a:r>
              <a:rPr lang="pl-PL" sz="2600" dirty="0" smtClean="0"/>
              <a:t> wypełnionych ankiet</a:t>
            </a:r>
          </a:p>
          <a:p>
            <a:r>
              <a:rPr lang="pl-PL" sz="2600" dirty="0" smtClean="0"/>
              <a:t>Lubań: ponad </a:t>
            </a:r>
            <a:r>
              <a:rPr lang="pl-PL" sz="2600" b="1" dirty="0" smtClean="0">
                <a:solidFill>
                  <a:srgbClr val="EA5160"/>
                </a:solidFill>
              </a:rPr>
              <a:t>100 </a:t>
            </a:r>
            <a:r>
              <a:rPr lang="pl-PL" sz="2600" dirty="0" smtClean="0"/>
              <a:t>wypełnionych ankiet </a:t>
            </a:r>
          </a:p>
          <a:p>
            <a:pPr marL="0" indent="0">
              <a:buNone/>
            </a:pPr>
            <a:endParaRPr lang="pl-PL" sz="2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34" y="3580891"/>
            <a:ext cx="6389577" cy="248571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23" y="365125"/>
            <a:ext cx="6080423" cy="33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2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Jastrzębie- Zdrój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/>
              <a:t>tydzień </a:t>
            </a:r>
            <a:r>
              <a:rPr lang="pl-PL" dirty="0"/>
              <a:t>dobrostanu psychicznego </a:t>
            </a:r>
            <a:r>
              <a:rPr lang="pl-PL" dirty="0" smtClean="0"/>
              <a:t>19-25.04.2021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2952" y="2412764"/>
            <a:ext cx="7044891" cy="399766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pl-PL" sz="2400" dirty="0" smtClean="0"/>
              <a:t>Okrągły </a:t>
            </a:r>
            <a:r>
              <a:rPr lang="pl-PL" sz="2400" dirty="0"/>
              <a:t>stół o zdrowiu psychicznym z decydentami i ekspertami (psycholodzy, pedagodzy, </a:t>
            </a:r>
            <a:r>
              <a:rPr lang="pl-PL" sz="2400" dirty="0" smtClean="0"/>
              <a:t>dyrektorzy placówek wspierających </a:t>
            </a:r>
            <a:r>
              <a:rPr lang="pl-PL" sz="2400" dirty="0"/>
              <a:t>itp</a:t>
            </a:r>
            <a:r>
              <a:rPr lang="pl-PL" sz="2400" dirty="0" smtClean="0"/>
              <a:t>.).</a:t>
            </a:r>
            <a:r>
              <a:rPr lang="pl-PL" sz="2400" dirty="0"/>
              <a:t> </a:t>
            </a:r>
            <a:endParaRPr lang="pl-PL" sz="2400" dirty="0" smtClean="0"/>
          </a:p>
          <a:p>
            <a:pPr marL="342900" indent="-342900">
              <a:buAutoNum type="arabicPeriod"/>
            </a:pPr>
            <a:r>
              <a:rPr lang="pl-PL" sz="2400" dirty="0" smtClean="0"/>
              <a:t>2</a:t>
            </a:r>
            <a:r>
              <a:rPr lang="pl-PL" sz="2400" dirty="0"/>
              <a:t>. Indywidulane spotkanie z psychologiami dla mieszkanek i mieszkańców. Wszystkie spotkania są darmowe. Łączna liczba godzin: </a:t>
            </a:r>
            <a:r>
              <a:rPr lang="pl-PL" sz="2400" dirty="0" smtClean="0"/>
              <a:t>20-25.</a:t>
            </a:r>
          </a:p>
          <a:p>
            <a:pPr marL="342900" indent="-342900">
              <a:buAutoNum type="arabicPeriod"/>
            </a:pPr>
            <a:r>
              <a:rPr lang="pl-PL" sz="2400" dirty="0" smtClean="0"/>
              <a:t>Kampania </a:t>
            </a:r>
            <a:r>
              <a:rPr lang="pl-PL" sz="2400" dirty="0"/>
              <a:t>informacyjna w </a:t>
            </a:r>
            <a:r>
              <a:rPr lang="pl-PL" sz="2400" dirty="0" err="1"/>
              <a:t>social</a:t>
            </a:r>
            <a:r>
              <a:rPr lang="pl-PL" sz="2400" dirty="0"/>
              <a:t> media, której celem jest zwiększenie świadomości mieszkańców Jastrzębia o zdrowiu psychicznym</a:t>
            </a:r>
            <a:r>
              <a:rPr lang="pl-PL" sz="2400" dirty="0" smtClean="0"/>
              <a:t>.</a:t>
            </a:r>
            <a:r>
              <a:rPr lang="pl-PL" sz="2400" dirty="0"/>
              <a:t/>
            </a:r>
            <a:br>
              <a:rPr lang="pl-PL" sz="2400" dirty="0"/>
            </a:br>
            <a:endParaRPr lang="en-US" sz="24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43" y="3111216"/>
            <a:ext cx="4000099" cy="22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6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Grodzisk Mazowiecki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588167"/>
            <a:ext cx="10073640" cy="4223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Młodzieżowy Podcast - składający się z serii spotkań z gośćmi w danych obszarach tematycznych	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 smtClean="0"/>
              <a:t>Motywacja i inspiracja do działania w przestrzeni online czyli jak być aktywnym społecznie w czasach pandemii?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 smtClean="0"/>
              <a:t>Zdrowie psychiczne- czyli gdzie szukać wsparcia i jak rozpoznać pierwsze objawy problemów psychicznych? Rozmowa w psychologiem.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 smtClean="0"/>
              <a:t>Sport czyli jak dbać o kondycje i sprawność fizyczną w czasach przestrzeni online oraz jakie są dostępne zajęcia sportowe i obiekty w Grodzisku Mazowieckim?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93660"/>
            <a:ext cx="5501640" cy="275691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41" y="3993660"/>
            <a:ext cx="2704699" cy="27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8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949" y="325937"/>
            <a:ext cx="10515600" cy="1325563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Lubań</a:t>
            </a:r>
            <a:r>
              <a:rPr lang="pl-PL" dirty="0" smtClean="0"/>
              <a:t> – gra miejska i konsultacje społeczne</a:t>
            </a:r>
            <a:endParaRPr lang="en-US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/>
              <a:t>Gra miejska połączona z konsultacjami społecznymi. </a:t>
            </a:r>
          </a:p>
          <a:p>
            <a:pPr marL="0" indent="0">
              <a:buNone/>
            </a:pPr>
            <a:r>
              <a:rPr lang="pl-PL" sz="2000" dirty="0" smtClean="0"/>
              <a:t>Przebieg trasy gry miejskiej oparty jest o najważniejsze daty dla miasta Lubań oraz prowadzi przez zabytkowe miejsca. </a:t>
            </a:r>
          </a:p>
          <a:p>
            <a:pPr marL="0" indent="0">
              <a:buNone/>
            </a:pPr>
            <a:r>
              <a:rPr lang="pl-PL" sz="2000" dirty="0" smtClean="0"/>
              <a:t>W trakcie jednodniowego eventu uczestnicy będą mogli konsultować także jak w przyszłości powinna wyglądać Kamienna Góra (czy jest sens inwestycji w tą przestrzeń, jak powinna wyglądać, jaką funkcje ma spełniać dla mieszkańców). </a:t>
            </a:r>
          </a:p>
          <a:p>
            <a:pPr marL="0" indent="0">
              <a:buNone/>
            </a:pPr>
            <a:r>
              <a:rPr lang="pl-PL" sz="2000" dirty="0" smtClean="0"/>
              <a:t>Uczestnicy mogą skorzystać z mapek rozdawanych podczas eventu, ale mogą także pobrać mapkę  online i przejść trasę niezależnie od pory dnia i terminu.</a:t>
            </a:r>
          </a:p>
          <a:p>
            <a:pPr marL="0" indent="0">
              <a:buNone/>
            </a:pP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32" y="4236376"/>
            <a:ext cx="2510246" cy="25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78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Oborniki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32322" y="1690688"/>
            <a:ext cx="5591476" cy="432491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2400" dirty="0" smtClean="0"/>
              <a:t>Zajęcia w domu kultury prowadzone stacjonarnie lub w formule online (zależy od uczestnika). Zakres tematyczny: rozwój osobisty, plastyka, język migowy.</a:t>
            </a:r>
          </a:p>
          <a:p>
            <a:pPr marL="514350" indent="-514350">
              <a:buAutoNum type="arabicPeriod"/>
            </a:pPr>
            <a:r>
              <a:rPr lang="pl-PL" sz="2400" dirty="0" smtClean="0"/>
              <a:t>Wprowadzenie </a:t>
            </a:r>
            <a:r>
              <a:rPr lang="pl-PL" sz="2400" dirty="0" err="1" smtClean="0"/>
              <a:t>Mlegitymacji</a:t>
            </a:r>
            <a:r>
              <a:rPr lang="pl-PL" sz="2400" dirty="0" smtClean="0"/>
              <a:t> do szkół w Obornikach.</a:t>
            </a:r>
          </a:p>
          <a:p>
            <a:pPr marL="514350" indent="-514350">
              <a:buAutoNum type="arabicPeriod"/>
            </a:pPr>
            <a:r>
              <a:rPr lang="pl-PL" sz="2400" dirty="0" smtClean="0"/>
              <a:t>Książka za książkę- czyli punkt wymiany książek z innymi mieszkańcami.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3" y="1690688"/>
            <a:ext cx="5099203" cy="38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36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Milicz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505" y="1784322"/>
            <a:ext cx="4973396" cy="428435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2400" dirty="0" smtClean="0"/>
              <a:t>Grupa samopomocowa w nauce, której celem jest wzajemne udzielanie korepetycji i pomoc w niej rówieśnikom. Wsparcie bezpłatne.</a:t>
            </a:r>
          </a:p>
          <a:p>
            <a:pPr marL="514350" indent="-514350">
              <a:buAutoNum type="arabicPeriod"/>
            </a:pPr>
            <a:r>
              <a:rPr lang="pl-PL" sz="2400" dirty="0" smtClean="0"/>
              <a:t>Wystawa fotografii  „</a:t>
            </a:r>
            <a:r>
              <a:rPr lang="pl-PL" sz="2400" dirty="0"/>
              <a:t>M</a:t>
            </a:r>
            <a:r>
              <a:rPr lang="pl-PL" sz="2400" dirty="0" smtClean="0"/>
              <a:t>ilicz </a:t>
            </a:r>
            <a:r>
              <a:rPr lang="pl-PL" sz="2400" dirty="0"/>
              <a:t>przed i po </a:t>
            </a:r>
            <a:r>
              <a:rPr lang="pl-PL" sz="2400" dirty="0" smtClean="0"/>
              <a:t>pandemii”. Fotografie amatorów </a:t>
            </a:r>
            <a:r>
              <a:rPr lang="pl-PL" sz="2400" dirty="0"/>
              <a:t>i </a:t>
            </a:r>
            <a:r>
              <a:rPr lang="pl-PL" sz="2400" dirty="0" smtClean="0"/>
              <a:t>profesjonalistów przedstawiane w przestrzeni publicznej miasta Milicz.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96" y="1690688"/>
            <a:ext cx="5962162" cy="44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9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Karczew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1895" y="1690688"/>
            <a:ext cx="5390147" cy="4219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 smtClean="0"/>
              <a:t>Kampania „Zdrowie psychiczne ważna rzecz” składa się z 4 elementów</a:t>
            </a:r>
            <a:r>
              <a:rPr lang="pl-PL" sz="2200" dirty="0"/>
              <a:t>:</a:t>
            </a:r>
            <a:endParaRPr lang="pl-PL" sz="2200" dirty="0" smtClean="0"/>
          </a:p>
          <a:p>
            <a:r>
              <a:rPr lang="pl-PL" sz="2200" dirty="0" smtClean="0"/>
              <a:t>Wywiad/debata z psychologiem z gminno- wiejskiego ośrodka pomocy społecznej. </a:t>
            </a:r>
          </a:p>
          <a:p>
            <a:r>
              <a:rPr lang="pl-PL" sz="2200" dirty="0" smtClean="0"/>
              <a:t>Uruchomienia telefonu wsparcia dla mieszkanek i mieszkańców Karczewa, który prowadzony będzie przez Dom Kultury.</a:t>
            </a:r>
          </a:p>
          <a:p>
            <a:r>
              <a:rPr lang="pl-PL" sz="2200" dirty="0" smtClean="0"/>
              <a:t>Przygotowanie i rozesłanie prezentacji do szkół o objawach depresji.</a:t>
            </a:r>
          </a:p>
          <a:p>
            <a:r>
              <a:rPr lang="pl-PL" sz="2200" dirty="0" smtClean="0"/>
              <a:t>Filmik z udziałem mieszkańców Karczewa o sposobach na radzenie sobie z niskim samopoczuciem w trakcie pandemii.</a:t>
            </a:r>
            <a:endParaRPr lang="en-US" sz="2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90" y="1678365"/>
            <a:ext cx="5642065" cy="42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64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Pomysły na przeciwdziałanie izolacji</a:t>
            </a:r>
            <a:r>
              <a:rPr lang="pl-PL" dirty="0" smtClean="0"/>
              <a:t>, </a:t>
            </a:r>
            <a:r>
              <a:rPr lang="pl-PL" sz="2800" dirty="0" smtClean="0"/>
              <a:t>nasze…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Absolutne „nie rezygnowanie” z działań z młodzieżą</a:t>
            </a:r>
          </a:p>
          <a:p>
            <a:r>
              <a:rPr lang="pl-PL" dirty="0" smtClean="0"/>
              <a:t>Lepszy jest gorszy „online” niż żaden kontakt</a:t>
            </a:r>
          </a:p>
          <a:p>
            <a:r>
              <a:rPr lang="pl-PL" dirty="0" smtClean="0"/>
              <a:t>Znalezienie pomysłów na „wyciągnięcie” młodzieży z domów – „</a:t>
            </a:r>
            <a:r>
              <a:rPr lang="pl-PL" dirty="0" err="1" smtClean="0"/>
              <a:t>zadaniowanie</a:t>
            </a:r>
            <a:r>
              <a:rPr lang="pl-PL" dirty="0" smtClean="0"/>
              <a:t>”, gry terenowe, </a:t>
            </a:r>
          </a:p>
          <a:p>
            <a:r>
              <a:rPr lang="pl-PL" dirty="0" smtClean="0"/>
              <a:t>Hybrydowe formuły – np. samodzielne zadania na zewnątrz – wspólne planowanie i podsumowanie na zoomie</a:t>
            </a:r>
          </a:p>
          <a:p>
            <a:r>
              <a:rPr lang="pl-PL" dirty="0" smtClean="0"/>
              <a:t>Przekazywanie informacji (np. o ofercie)</a:t>
            </a:r>
          </a:p>
          <a:p>
            <a:r>
              <a:rPr lang="pl-PL" dirty="0" smtClean="0"/>
              <a:t>„wspólne nie wspólne” robienie</a:t>
            </a:r>
          </a:p>
          <a:p>
            <a:r>
              <a:rPr lang="pl-PL" dirty="0" smtClean="0"/>
              <a:t>Wzmożenie kontaktów – spotkań na zoomie – nie unikanie </a:t>
            </a:r>
            <a:r>
              <a:rPr lang="pl-PL" dirty="0" err="1" smtClean="0"/>
              <a:t>onlinów</a:t>
            </a:r>
            <a:r>
              <a:rPr lang="pl-PL" dirty="0" smtClean="0"/>
              <a:t>…!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591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378"/>
            <a:ext cx="12192000" cy="4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0" y="318500"/>
            <a:ext cx="469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1F4E79"/>
                </a:solidFill>
                <a:latin typeface="Arial Black" panose="020B0A04020102020204" pitchFamily="34" charset="0"/>
              </a:rPr>
              <a:t>od 2004</a:t>
            </a:r>
            <a:endParaRPr lang="pl-PL" sz="3200" b="1" dirty="0">
              <a:solidFill>
                <a:srgbClr val="1F4E7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9" y="1223467"/>
            <a:ext cx="11539826" cy="47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65" y="300037"/>
            <a:ext cx="8407883" cy="6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03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3" y="0"/>
            <a:ext cx="6394380" cy="425651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035" y="587530"/>
            <a:ext cx="6684965" cy="366898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69" y="4244440"/>
            <a:ext cx="4676154" cy="26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58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44" y="623472"/>
            <a:ext cx="10436565" cy="56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85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Wpływ pandemii na zdrowie psychiczne dzieci i młodzieży (SWPS)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Zdalne nauczanie, brak możliwości spotkania się z kolegami i koleżankami z klasy, wiele godzin spędzanych przed ekranem komputera, poczucie izolacji społecznej, niepewność co do odpowiedniego przygotowania do egzaminów – oto, z czym mierzą się w tym roku uczniowie. Jak pandemia </a:t>
            </a:r>
            <a:r>
              <a:rPr lang="pl-PL" dirty="0" err="1" smtClean="0"/>
              <a:t>koronawirusa</a:t>
            </a:r>
            <a:r>
              <a:rPr lang="pl-PL" dirty="0" smtClean="0"/>
              <a:t> wpływa na zdrowie psychiczne dzieci i młodzieży? Czy przedłużające się odczuwanie zagrożenia, ekspozycja na stres i poczucie braku stabilizacji życia wpłynie na rozwój całego pokolenia młodych ludzi? Czy brak możliwości budowania naturalnych relacji rówieśniczych można zastąpić kontaktami w świecie wirtualnym? Jakie długofalowe skutki dla dzieci i młodzieży ma wielomiesięczna izolacja? W jaki sposób możemy w tym trudnym czasie wspierać najmłodszych i nastolatków?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0059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Poprosimy o pytania i komentarze!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joanna.pietrasik@civispolonus.org.pl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karolina.pawlak@civispolonus.org.pl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611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Pandemia przyczynia się do wzrostu wśród młodzieży depresji, stanów lękowych, zaburzeń odżywiania, jak również </a:t>
            </a:r>
            <a:r>
              <a:rPr lang="pl-PL" dirty="0" err="1" smtClean="0"/>
              <a:t>zachowań</a:t>
            </a:r>
            <a:r>
              <a:rPr lang="pl-PL" dirty="0" smtClean="0"/>
              <a:t> autodestrukcyjnych, a nawet prób samobójczych. U nieletnich pacjentów, którzy leczeni byli z powodu zaburzeń psychicznych jeszcze przed pandemią, często obserwowane jest zaostrzenie objawów.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006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351584" y="7647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26" name="Obraz 1" descr="C:\Users\Techsoup\Desktop\SEJMIK\foto sejmik\zbiorowe 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148"/>
            <a:ext cx="7941924" cy="522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72217" y="168718"/>
            <a:ext cx="9803990" cy="119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00194" algn="l"/>
                <a:tab pos="801827" algn="l"/>
                <a:tab pos="1204900" algn="l"/>
                <a:tab pos="1606532" algn="l"/>
                <a:tab pos="2009605" algn="l"/>
                <a:tab pos="2411238" algn="l"/>
                <a:tab pos="2814311" algn="l"/>
                <a:tab pos="3215944" algn="l"/>
                <a:tab pos="3619016" algn="l"/>
                <a:tab pos="4020650" algn="l"/>
                <a:tab pos="4423722" algn="l"/>
                <a:tab pos="4825355" algn="l"/>
                <a:tab pos="5228427" algn="l"/>
                <a:tab pos="5630061" algn="l"/>
                <a:tab pos="6033134" algn="l"/>
                <a:tab pos="6434766" algn="l"/>
                <a:tab pos="6837839" algn="l"/>
                <a:tab pos="7239472" algn="l"/>
                <a:tab pos="7642545" algn="l"/>
                <a:tab pos="8044177" algn="l"/>
              </a:tabLst>
            </a:pPr>
            <a:r>
              <a:rPr lang="pl-PL" sz="3600" b="1" kern="0" dirty="0">
                <a:solidFill>
                  <a:srgbClr val="FF575B"/>
                </a:solidFill>
                <a:ea typeface="ヒラギノ角ゴ Pro W3" charset="-128"/>
                <a:cs typeface="Geneva" charset="-128"/>
              </a:rPr>
              <a:t>Młodzieżowy </a:t>
            </a:r>
            <a:r>
              <a:rPr lang="pl-PL" sz="3600" b="1" kern="0" dirty="0" smtClean="0">
                <a:solidFill>
                  <a:srgbClr val="FF575B"/>
                </a:solidFill>
                <a:ea typeface="ヒラギノ角ゴ Pro W3" charset="-128"/>
                <a:cs typeface="Geneva" charset="-128"/>
              </a:rPr>
              <a:t>Sejmik Województwa </a:t>
            </a:r>
            <a:r>
              <a:rPr lang="pl-PL" sz="3600" b="1" kern="0" dirty="0">
                <a:solidFill>
                  <a:srgbClr val="FF575B"/>
                </a:solidFill>
                <a:ea typeface="ヒラギノ角ゴ Pro W3" charset="-128"/>
                <a:cs typeface="Geneva" charset="-128"/>
              </a:rPr>
              <a:t/>
            </a:r>
            <a:br>
              <a:rPr lang="pl-PL" sz="3600" b="1" kern="0" dirty="0">
                <a:solidFill>
                  <a:srgbClr val="FF575B"/>
                </a:solidFill>
                <a:ea typeface="ヒラギノ角ゴ Pro W3" charset="-128"/>
                <a:cs typeface="Geneva" charset="-128"/>
              </a:rPr>
            </a:br>
            <a:r>
              <a:rPr lang="pl-PL" sz="3600" b="1" kern="0" dirty="0">
                <a:solidFill>
                  <a:srgbClr val="FF575B"/>
                </a:solidFill>
                <a:ea typeface="ヒラギノ角ゴ Pro W3" charset="-128"/>
                <a:cs typeface="Geneva" charset="-128"/>
              </a:rPr>
              <a:t>Mazowieckiego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065214" y="1564229"/>
            <a:ext cx="401377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Zwiększenie zainteresowania, zaangażowania i wpływu </a:t>
            </a:r>
            <a:r>
              <a:rPr lang="pl-PL" sz="2400" b="1" dirty="0"/>
              <a:t>51</a:t>
            </a:r>
            <a:r>
              <a:rPr lang="pl-PL" sz="2400" dirty="0"/>
              <a:t> młodych ludzi na sprawy publiczne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Działania o charakterze inicjatywnym, wnioskodawczym i konsultacyjnym dla organów samorządu województwa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Rozwój kompetencji społecznych młodzieży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176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583681" y="397400"/>
            <a:ext cx="533781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3600" b="1" dirty="0" smtClean="0">
                <a:solidFill>
                  <a:srgbClr val="FF575B"/>
                </a:solidFill>
                <a:ea typeface="Times New Roman" panose="02020603050405020304" pitchFamily="18" charset="0"/>
              </a:rPr>
              <a:t>WARSZAWSKA AKADEMIA MŁODYCH LIDERÓW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800" dirty="0" smtClean="0">
                <a:solidFill>
                  <a:srgbClr val="282828"/>
                </a:solidFill>
                <a:ea typeface="Times New Roman" panose="02020603050405020304" pitchFamily="18" charset="0"/>
              </a:rPr>
              <a:t>9 miesięczny </a:t>
            </a:r>
            <a:r>
              <a:rPr lang="pl-PL" sz="2800" b="1" dirty="0" smtClean="0">
                <a:solidFill>
                  <a:srgbClr val="1F4E79"/>
                </a:solidFill>
                <a:ea typeface="Times New Roman" panose="02020603050405020304" pitchFamily="18" charset="0"/>
              </a:rPr>
              <a:t>proces edukacyjny </a:t>
            </a:r>
            <a:r>
              <a:rPr lang="pl-PL" sz="2800" dirty="0" smtClean="0">
                <a:solidFill>
                  <a:srgbClr val="282828"/>
                </a:solidFill>
                <a:ea typeface="Times New Roman" panose="02020603050405020304" pitchFamily="18" charset="0"/>
              </a:rPr>
              <a:t>rozwoju kompetencji liderskich i obywatelskich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800" b="1" dirty="0" smtClean="0">
                <a:solidFill>
                  <a:srgbClr val="1F4E79"/>
                </a:solidFill>
                <a:ea typeface="Times New Roman" panose="02020603050405020304" pitchFamily="18" charset="0"/>
              </a:rPr>
              <a:t>105 absolwentów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800" b="1" dirty="0" smtClean="0">
                <a:solidFill>
                  <a:srgbClr val="1F4E79"/>
                </a:solidFill>
                <a:ea typeface="Times New Roman" panose="02020603050405020304" pitchFamily="18" charset="0"/>
              </a:rPr>
              <a:t>4 edycje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800" b="1" dirty="0" smtClean="0">
                <a:solidFill>
                  <a:srgbClr val="1F4E79"/>
                </a:solidFill>
                <a:ea typeface="Times New Roman" panose="02020603050405020304" pitchFamily="18" charset="0"/>
              </a:rPr>
              <a:t>27 projektów młodych</a:t>
            </a:r>
            <a:r>
              <a:rPr lang="en-US" sz="2800" b="1" dirty="0">
                <a:solidFill>
                  <a:srgbClr val="282828"/>
                </a:solidFill>
                <a:ea typeface="Times New Roman" panose="02020603050405020304" pitchFamily="18" charset="0"/>
              </a:rPr>
              <a:t> </a:t>
            </a:r>
            <a:endParaRPr lang="pl-PL" sz="2800" b="1" dirty="0" smtClean="0">
              <a:solidFill>
                <a:srgbClr val="282828"/>
              </a:solidFill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 smtClean="0">
                <a:ea typeface="Times New Roman" panose="02020603050405020304" pitchFamily="18" charset="0"/>
              </a:rPr>
              <a:t>*robimy </a:t>
            </a:r>
            <a:r>
              <a:rPr lang="pl-PL" sz="2400" dirty="0">
                <a:ea typeface="Times New Roman" panose="02020603050405020304" pitchFamily="18" charset="0"/>
              </a:rPr>
              <a:t>to razem z Fundacją Szkoła Liderów (lider projektu</a:t>
            </a:r>
            <a:r>
              <a:rPr lang="pl-PL" sz="2400" dirty="0" smtClean="0">
                <a:ea typeface="Times New Roman" panose="02020603050405020304" pitchFamily="18" charset="0"/>
              </a:rPr>
              <a:t>)</a:t>
            </a:r>
            <a:endParaRPr lang="pl-PL" sz="2400" dirty="0">
              <a:ea typeface="Times New Roman" panose="02020603050405020304" pitchFamily="18" charset="0"/>
            </a:endParaRPr>
          </a:p>
        </p:txBody>
      </p:sp>
      <p:pic>
        <p:nvPicPr>
          <p:cNvPr id="2050" name="Picture 2" descr="Obraz moÅ¼e zawieraÄ: co najmniej jedna osoba, ludzie siedzÄ, dziecko, tabela i na zewnÄtrz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476" r="9426" b="-476"/>
          <a:stretch/>
        </p:blipFill>
        <p:spPr bwMode="auto">
          <a:xfrm>
            <a:off x="-1328583" y="-1"/>
            <a:ext cx="764177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25EA-E105-4449-A9C2-FE0AF2A646C4}" type="slidenum">
              <a:rPr lang="pl-PL" smtClean="0"/>
              <a:t>5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21691" b="-17492"/>
          <a:stretch/>
        </p:blipFill>
        <p:spPr>
          <a:xfrm>
            <a:off x="1" y="-184204"/>
            <a:ext cx="12181272" cy="602850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277892" y="3229217"/>
            <a:ext cx="9049529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5000" dirty="0">
                <a:solidFill>
                  <a:srgbClr val="FF575B"/>
                </a:solidFill>
                <a:latin typeface="Arial Black" panose="020B0A04020102020204" pitchFamily="34" charset="0"/>
              </a:rPr>
              <a:t>Samorządy mają moc</a:t>
            </a:r>
          </a:p>
          <a:p>
            <a:pPr algn="ctr"/>
            <a:r>
              <a:rPr lang="pl-PL" sz="3000" dirty="0"/>
              <a:t>kompleksowe wsparcie </a:t>
            </a:r>
          </a:p>
          <a:p>
            <a:pPr algn="ctr"/>
            <a:r>
              <a:rPr lang="pl-PL" sz="3000" dirty="0"/>
              <a:t>dla samorządów </a:t>
            </a:r>
            <a:r>
              <a:rPr lang="pl-PL" sz="3000" dirty="0" smtClean="0"/>
              <a:t>uczniowskich 39 warszawskich szkół </a:t>
            </a:r>
            <a:endParaRPr lang="pl-PL" sz="3000" dirty="0"/>
          </a:p>
          <a:p>
            <a:pPr algn="ctr"/>
            <a:r>
              <a:rPr lang="pl-PL" sz="3000" dirty="0"/>
              <a:t>w latach </a:t>
            </a:r>
            <a:r>
              <a:rPr lang="pl-PL" sz="3000" dirty="0" smtClean="0"/>
              <a:t>2018-2020</a:t>
            </a:r>
          </a:p>
          <a:p>
            <a:pPr algn="ctr"/>
            <a:r>
              <a:rPr lang="pl-PL" sz="3000" dirty="0"/>
              <a:t>łącznie </a:t>
            </a:r>
            <a:r>
              <a:rPr lang="pl-PL" sz="3000" dirty="0">
                <a:latin typeface="Arial Black" panose="020B0A04020102020204" pitchFamily="34" charset="0"/>
              </a:rPr>
              <a:t>2685 uczestników</a:t>
            </a:r>
            <a:endParaRPr lang="pl-PL" sz="3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76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5" y="-1"/>
            <a:ext cx="6137096" cy="34521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5" y="3369282"/>
            <a:ext cx="6161069" cy="346560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048071" y="565079"/>
            <a:ext cx="463364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/>
              <a:t>Uruchomiliśmy cykl spotkań online </a:t>
            </a:r>
            <a:r>
              <a:rPr lang="pl-PL" sz="2400" dirty="0" smtClean="0"/>
              <a:t>o młodzieżowych radach i dla </a:t>
            </a:r>
            <a:r>
              <a:rPr lang="pl-PL" sz="2400" dirty="0"/>
              <a:t>młodzieżowych rad </a:t>
            </a:r>
            <a:r>
              <a:rPr lang="pl-PL" sz="2400" dirty="0" smtClean="0"/>
              <a:t>gmin</a:t>
            </a:r>
            <a:endParaRPr lang="pl-PL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Nasze </a:t>
            </a:r>
            <a:r>
              <a:rPr lang="pl-PL" sz="2400" dirty="0"/>
              <a:t>nowe działanie dotarło do </a:t>
            </a:r>
            <a:r>
              <a:rPr lang="pl-PL" sz="2400" b="1" dirty="0">
                <a:solidFill>
                  <a:srgbClr val="FF575B"/>
                </a:solidFill>
              </a:rPr>
              <a:t>11335</a:t>
            </a:r>
            <a:r>
              <a:rPr lang="pl-PL" sz="2400" dirty="0"/>
              <a:t> </a:t>
            </a:r>
            <a:r>
              <a:rPr lang="pl-PL" sz="2400" dirty="0" smtClean="0"/>
              <a:t>odbiorców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wzięło </a:t>
            </a:r>
            <a:r>
              <a:rPr lang="pl-PL" sz="2400" dirty="0"/>
              <a:t>w nim udział </a:t>
            </a:r>
            <a:r>
              <a:rPr lang="pl-PL" sz="2400" b="1" dirty="0">
                <a:solidFill>
                  <a:srgbClr val="EA5160"/>
                </a:solidFill>
              </a:rPr>
              <a:t>302 </a:t>
            </a:r>
            <a:r>
              <a:rPr lang="pl-PL" sz="2400" b="1" dirty="0" smtClean="0">
                <a:solidFill>
                  <a:srgbClr val="EA5160"/>
                </a:solidFill>
              </a:rPr>
              <a:t>uczestników</a:t>
            </a:r>
            <a:endParaRPr lang="pl-PL" sz="2400" b="1" dirty="0">
              <a:solidFill>
                <a:srgbClr val="EA51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przeprowadziliśmy </a:t>
            </a:r>
            <a:r>
              <a:rPr lang="pl-PL" sz="2400" dirty="0" err="1"/>
              <a:t>wolontariacko</a:t>
            </a:r>
            <a:r>
              <a:rPr lang="pl-PL" sz="2400" dirty="0"/>
              <a:t> </a:t>
            </a:r>
            <a:r>
              <a:rPr lang="pl-PL" sz="2400" b="1" dirty="0">
                <a:solidFill>
                  <a:srgbClr val="EA5160"/>
                </a:solidFill>
              </a:rPr>
              <a:t>8 eksperckich spotkań</a:t>
            </a:r>
            <a:r>
              <a:rPr lang="pl-PL" sz="2400" dirty="0"/>
              <a:t> z młodzieżą z całej </a:t>
            </a:r>
            <a:r>
              <a:rPr lang="pl-PL" sz="2400" dirty="0" smtClean="0"/>
              <a:t>Polski</a:t>
            </a: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7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096197" y="305197"/>
            <a:ext cx="46336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/>
              <a:t>Uruchomiliśmy cykl spotkań online </a:t>
            </a:r>
            <a:r>
              <a:rPr lang="pl-PL" sz="2400" dirty="0" smtClean="0"/>
              <a:t>o młodzieżowych radach i dla </a:t>
            </a:r>
            <a:r>
              <a:rPr lang="pl-PL" sz="2400" dirty="0"/>
              <a:t>młodzieżowych rad </a:t>
            </a:r>
            <a:r>
              <a:rPr lang="pl-PL" sz="2400" dirty="0" smtClean="0"/>
              <a:t>gmin</a:t>
            </a:r>
            <a:endParaRPr lang="pl-PL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Nasze </a:t>
            </a:r>
            <a:r>
              <a:rPr lang="pl-PL" sz="2400" dirty="0"/>
              <a:t>nowe działanie </a:t>
            </a:r>
            <a:r>
              <a:rPr lang="pl-PL" sz="2400" dirty="0" smtClean="0"/>
              <a:t>zaangażowało aż </a:t>
            </a:r>
            <a:r>
              <a:rPr lang="pl-PL" sz="2400" b="1" dirty="0" smtClean="0">
                <a:solidFill>
                  <a:srgbClr val="FF575B"/>
                </a:solidFill>
              </a:rPr>
              <a:t>16 280 </a:t>
            </a:r>
            <a:r>
              <a:rPr lang="pl-PL" sz="2400" dirty="0" smtClean="0"/>
              <a:t>odbiorców. Wśród działań były debaty, wywiady na żywo i spotkania na zoomie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wzięło </a:t>
            </a:r>
            <a:r>
              <a:rPr lang="pl-PL" sz="2400" dirty="0"/>
              <a:t>w nim udział </a:t>
            </a:r>
            <a:r>
              <a:rPr lang="pl-PL" sz="2400" b="1" dirty="0" smtClean="0">
                <a:solidFill>
                  <a:srgbClr val="EA5160"/>
                </a:solidFill>
              </a:rPr>
              <a:t>210 uczestników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400" b="1" dirty="0">
              <a:solidFill>
                <a:srgbClr val="EA51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Odbyły się 4 </a:t>
            </a:r>
            <a:r>
              <a:rPr lang="pl-PL" sz="2400" b="1" dirty="0" smtClean="0">
                <a:solidFill>
                  <a:srgbClr val="EA5160"/>
                </a:solidFill>
              </a:rPr>
              <a:t>spotkania eksperckie </a:t>
            </a:r>
            <a:r>
              <a:rPr lang="pl-PL" sz="2400" dirty="0" smtClean="0"/>
              <a:t>z </a:t>
            </a:r>
            <a:r>
              <a:rPr lang="pl-PL" sz="2400" dirty="0"/>
              <a:t>młodzieżą z całej </a:t>
            </a:r>
            <a:r>
              <a:rPr lang="pl-PL" sz="2400" dirty="0" smtClean="0"/>
              <a:t>Polski</a:t>
            </a:r>
            <a:r>
              <a:rPr lang="pl-PL" sz="2400" dirty="0"/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168442"/>
            <a:ext cx="6570846" cy="369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Problemy młodzieży, </a:t>
            </a:r>
            <a:r>
              <a:rPr lang="pl-PL" dirty="0" smtClean="0"/>
              <a:t>z którą pracujemy…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problemy mentalne - kondycja </a:t>
            </a:r>
            <a:r>
              <a:rPr lang="pl-PL" dirty="0"/>
              <a:t>psychiczna młodych ludzi się pogarsza od lat, ale </a:t>
            </a:r>
            <a:r>
              <a:rPr lang="pl-PL" dirty="0">
                <a:solidFill>
                  <a:srgbClr val="EA5160"/>
                </a:solidFill>
              </a:rPr>
              <a:t>pandemia ten proces </a:t>
            </a:r>
            <a:r>
              <a:rPr lang="pl-PL" dirty="0" smtClean="0">
                <a:solidFill>
                  <a:srgbClr val="EA5160"/>
                </a:solidFill>
              </a:rPr>
              <a:t>zintensyfikowała</a:t>
            </a:r>
          </a:p>
          <a:p>
            <a:r>
              <a:rPr lang="pl-PL" dirty="0" smtClean="0"/>
              <a:t>konsekwencje i wyzwania związane z edukacją zdalną – cisza, trudności w samodzielnej nauce, osamotnienie, „nie uczenie się”, pozostawienie samemu w kontekście np. matur (dezinformacja)</a:t>
            </a:r>
          </a:p>
          <a:p>
            <a:r>
              <a:rPr lang="pl-PL" dirty="0" smtClean="0"/>
              <a:t>pandemia </a:t>
            </a:r>
            <a:r>
              <a:rPr lang="pl-PL" dirty="0"/>
              <a:t>wzmocniła problem niskiego poczucia własnej wartości wśród młodzieży i jej niskiego poczucia sprawczości </a:t>
            </a:r>
            <a:r>
              <a:rPr lang="pl-PL" dirty="0" smtClean="0"/>
              <a:t>(jest traktowana przedmiotowo i nie ma wiary, że ich dziania mogą mieć wpływ na sytuację/sens)</a:t>
            </a:r>
          </a:p>
          <a:p>
            <a:r>
              <a:rPr lang="pl-PL" dirty="0" smtClean="0"/>
              <a:t>Konsekwencje izolacji społecznej i „bycia niewidzialnym”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Wycofanie młodych ludzi z aktywności społecznej i obywatelskiej 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Brak dobrych przykładów działań w pandemii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7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Potrzeby młodzieży w </a:t>
            </a:r>
            <a:r>
              <a:rPr lang="pl-PL" b="1" dirty="0">
                <a:solidFill>
                  <a:srgbClr val="0070C0"/>
                </a:solidFill>
              </a:rPr>
              <a:t>pandemii</a:t>
            </a:r>
            <a:r>
              <a:rPr lang="pl-PL" dirty="0"/>
              <a:t>, </a:t>
            </a:r>
            <a:r>
              <a:rPr lang="pl-PL" sz="2800" dirty="0"/>
              <a:t>z którą pracujemy…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Potrzeba zrozumienia, sytuacji młodzieży. Wysłuchania i wsparcia.</a:t>
            </a:r>
          </a:p>
          <a:p>
            <a:r>
              <a:rPr lang="pl-PL" dirty="0" smtClean="0"/>
              <a:t>Nauka nawiązywania nowych relacji w przestrzeni online oraz utrzymywanie relacji, które zostały zawarte przed tym okresem. </a:t>
            </a:r>
          </a:p>
          <a:p>
            <a:r>
              <a:rPr lang="pl-PL" dirty="0" smtClean="0"/>
              <a:t>Wykorzystania czasu, który jest na np. zdobywanie nowego doświadczenia</a:t>
            </a:r>
          </a:p>
          <a:p>
            <a:r>
              <a:rPr lang="pl-PL" dirty="0" smtClean="0"/>
              <a:t>Udostępnienie przestrzeni do uprawiania sportu (siłownie, zajęcia sportowe)</a:t>
            </a:r>
          </a:p>
          <a:p>
            <a:r>
              <a:rPr lang="pl-PL" dirty="0" smtClean="0"/>
              <a:t>Nauka odnalezienia się w przestrzeni poza online. Odnalezienie się w środowisku rówieśników jak już będą widzieć się na żywo.</a:t>
            </a:r>
          </a:p>
          <a:p>
            <a:r>
              <a:rPr lang="pl-PL" dirty="0" smtClean="0"/>
              <a:t>Potrzeba wsparcia psychologicznego i pomocy zrozumienia obecnej sytuacji „pomoc w zrozumieniu nowej rzeczywistości”</a:t>
            </a:r>
          </a:p>
          <a:p>
            <a:r>
              <a:rPr lang="pl-PL" dirty="0" smtClean="0"/>
              <a:t>Wytłumaczenie podstawowych procesów związanych z złożonością rzeczywistości np. wyborem studiów i liceów.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8642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1022</Words>
  <Application>Microsoft Office PowerPoint</Application>
  <PresentationFormat>Panoramiczny</PresentationFormat>
  <Paragraphs>99</Paragraphs>
  <Slides>26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Geneva</vt:lpstr>
      <vt:lpstr>Times New Roman</vt:lpstr>
      <vt:lpstr>Wingdings</vt:lpstr>
      <vt:lpstr>ヒラギノ角ゴ Pro W3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Problemy młodzieży, z którą pracujemy…</vt:lpstr>
      <vt:lpstr>Potrzeby młodzieży w pandemii, z którą pracujemy…</vt:lpstr>
      <vt:lpstr>Jak definiować i diagnozować te potrzeby i problemy?</vt:lpstr>
      <vt:lpstr>Prezentacja programu PowerPoint</vt:lpstr>
      <vt:lpstr>O ankietach młodych</vt:lpstr>
      <vt:lpstr>Jastrzębie- Zdrój  tydzień dobrostanu psychicznego 19-25.04.2021</vt:lpstr>
      <vt:lpstr>Grodzisk Mazowiecki</vt:lpstr>
      <vt:lpstr>Lubań – gra miejska i konsultacje społeczne</vt:lpstr>
      <vt:lpstr>Oborniki </vt:lpstr>
      <vt:lpstr>Milicz</vt:lpstr>
      <vt:lpstr>Karczew</vt:lpstr>
      <vt:lpstr>Pomysły na przeciwdziałanie izolacji, nasze…</vt:lpstr>
      <vt:lpstr>Prezentacja programu PowerPoint</vt:lpstr>
      <vt:lpstr>Prezentacja programu PowerPoint</vt:lpstr>
      <vt:lpstr>Prezentacja programu PowerPoint</vt:lpstr>
      <vt:lpstr>Prezentacja programu PowerPoint</vt:lpstr>
      <vt:lpstr>Wpływ pandemii na zdrowie psychiczne dzieci i młodzieży (SWPS)</vt:lpstr>
      <vt:lpstr>Poprosimy o pytania i komentarze! 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Pietrasik</dc:creator>
  <cp:lastModifiedBy>Joanna Pietrasik</cp:lastModifiedBy>
  <cp:revision>35</cp:revision>
  <dcterms:created xsi:type="dcterms:W3CDTF">2021-03-28T13:13:23Z</dcterms:created>
  <dcterms:modified xsi:type="dcterms:W3CDTF">2021-04-01T13:48:02Z</dcterms:modified>
</cp:coreProperties>
</file>